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76" r:id="rId26"/>
    <p:sldId id="281" r:id="rId27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Gill Sans MT" panose="020B0502020104020203" pitchFamily="3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14A801-4AF4-4E4B-AA36-B20F28C4ABE5}">
  <a:tblStyle styleId="{7214A801-4AF4-4E4B-AA36-B20F28C4ABE5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171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34579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334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047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3957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4266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150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2018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2506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8000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549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3984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002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54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8008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7157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3886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8769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1256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46110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6109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722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684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3248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9232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44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1422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7717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71600" y="76200"/>
            <a:ext cx="6324600" cy="1642304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44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Two sample tests</a:t>
            </a:r>
            <a:br>
              <a:rPr lang="en-US" sz="44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4400" b="0" i="0" u="none" strike="noStrike" cap="none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2819400" y="6049962"/>
            <a:ext cx="3429000" cy="808037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Geog4300/6300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Jerry Shannon</a:t>
            </a:r>
          </a:p>
        </p:txBody>
      </p:sp>
      <p:sp>
        <p:nvSpPr>
          <p:cNvPr id="91" name="Shape 91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2" name="Shape 92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3" name="Shape 93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94" name="Shape 94" descr="http://www.witsendfarmdonks.com/images/KomotionRadarPairWinners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1905000"/>
            <a:ext cx="5257799" cy="387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If your variances are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578706" y="2667000"/>
            <a:ext cx="8265018" cy="19110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533400" y="1066800"/>
            <a:ext cx="8273931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You can increase your degrees of freedom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	by creating a </a:t>
            </a:r>
            <a:r>
              <a:rPr lang="en-US" sz="28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pooled variance estimate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.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381000" y="5304430"/>
            <a:ext cx="8426331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PVE provides a single estimate of variance for both samples based on their respective standard deviations.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If your variances are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533400" y="1066800"/>
            <a:ext cx="793813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PVE is then used to calculate the standard error 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295400" y="1905000"/>
            <a:ext cx="5970481" cy="20928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your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degrees of freedom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228600" y="1066800"/>
            <a:ext cx="8610599" cy="35394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</a:t>
            </a:r>
            <a:r>
              <a:rPr lang="en-US" sz="32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</a:t>
            </a:r>
            <a:r>
              <a:rPr lang="en-US" sz="32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variances, it’s a complicated formula.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Usually you just let the computer figure it out.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Or you can approximate—choose the smaller of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-1 or 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-1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2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</a:t>
            </a:r>
            <a:r>
              <a:rPr lang="en-US" sz="32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 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variances, it’s simple: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	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+n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-2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</a:t>
            </a:r>
            <a:r>
              <a:rPr lang="en-US" sz="28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n=40 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for both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hape 203"/>
              <p:cNvSpPr txBox="1"/>
              <p:nvPr/>
            </p:nvSpPr>
            <p:spPr>
              <a:xfrm>
                <a:off x="683525" y="2532546"/>
                <a:ext cx="7772400" cy="954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2800" dirty="0" smtClean="0">
                    <a:solidFill>
                      <a:srgbClr val="F9F964"/>
                    </a:solidFill>
                    <a:latin typeface="Gill Sans MT"/>
                    <a:ea typeface="Gill Sans MT"/>
                    <a:cs typeface="Gill Sans MT"/>
                    <a:sym typeface="Gill Sans MT"/>
                  </a:rPr>
                  <a:t>What’s your null hypothesis?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: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𝐶𝐿𝑇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𝐴𝑇𝐿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9F964"/>
                  </a:solidFill>
                  <a:latin typeface="Gill Sans MT"/>
                  <a:ea typeface="Gill Sans MT"/>
                  <a:cs typeface="Gill Sans MT"/>
                  <a:sym typeface="Gill Sans MT"/>
                </a:endParaRPr>
              </a:p>
            </p:txBody>
          </p:sp>
        </mc:Choice>
        <mc:Fallback xmlns="">
          <p:sp>
            <p:nvSpPr>
              <p:cNvPr id="7" name="Shape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5" y="2532546"/>
                <a:ext cx="7772400" cy="954106"/>
              </a:xfrm>
              <a:prstGeom prst="rect">
                <a:avLst/>
              </a:prstGeom>
              <a:blipFill>
                <a:blip r:embed="rId3"/>
                <a:stretch>
                  <a:fillRect l="-1569" t="-63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hape 203"/>
              <p:cNvSpPr txBox="1"/>
              <p:nvPr/>
            </p:nvSpPr>
            <p:spPr>
              <a:xfrm>
                <a:off x="683525" y="3680879"/>
                <a:ext cx="7772400" cy="954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2800" dirty="0" smtClean="0">
                    <a:solidFill>
                      <a:srgbClr val="F9F964"/>
                    </a:solidFill>
                    <a:latin typeface="Gill Sans MT"/>
                    <a:ea typeface="Gill Sans MT"/>
                    <a:cs typeface="Gill Sans MT"/>
                    <a:sym typeface="Gill Sans MT"/>
                  </a:rPr>
                  <a:t>What’s your alternate hypothesis?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: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𝐶𝐿𝑇</m:t>
                          </m:r>
                        </m:sub>
                      </m:sSub>
                      <m:r>
                        <a:rPr lang="en-US" sz="2800" i="1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 MT"/>
                        </a:rPr>
                        <m:t>≠</m:t>
                      </m:r>
                      <m:r>
                        <a:rPr lang="en-US" sz="28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𝐴𝑇𝐿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9F964"/>
                  </a:solidFill>
                  <a:latin typeface="Gill Sans MT"/>
                  <a:ea typeface="Gill Sans MT"/>
                  <a:cs typeface="Gill Sans MT"/>
                  <a:sym typeface="Gill Sans MT"/>
                </a:endParaRPr>
              </a:p>
            </p:txBody>
          </p:sp>
        </mc:Choice>
        <mc:Fallback xmlns="">
          <p:sp>
            <p:nvSpPr>
              <p:cNvPr id="9" name="Shape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5" y="3680879"/>
                <a:ext cx="7772400" cy="954106"/>
              </a:xfrm>
              <a:prstGeom prst="rect">
                <a:avLst/>
              </a:prstGeom>
              <a:blipFill>
                <a:blip r:embed="rId4"/>
                <a:stretch>
                  <a:fillRect l="-1569" t="-7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71609" y="5594346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9F964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9.9</a:t>
                </a:r>
                <a:endParaRPr lang="en-US" sz="3600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09" y="5594346"/>
                <a:ext cx="5083892" cy="1107996"/>
              </a:xfrm>
              <a:prstGeom prst="rect">
                <a:avLst/>
              </a:prstGeom>
              <a:blipFill>
                <a:blip r:embed="rId5"/>
                <a:stretch>
                  <a:fillRect l="-120" t="-12707" r="-119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</a:t>
            </a:r>
            <a:r>
              <a:rPr lang="en-US" sz="28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n=40 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for both groups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685800" y="2819400"/>
            <a:ext cx="7556812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test statistic for 95% confidence?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</a:t>
            </a:r>
            <a:r>
              <a:rPr lang="en-US" sz="3200" dirty="0" err="1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df</a:t>
            </a: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 = </a:t>
            </a:r>
            <a:r>
              <a:rPr lang="en-US" sz="32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39</a:t>
            </a:r>
            <a:endParaRPr lang="en-US" sz="3200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t  =  </a:t>
            </a:r>
            <a:r>
              <a:rPr lang="en-US" sz="32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2.02, </a:t>
            </a: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-</a:t>
            </a:r>
            <a:r>
              <a:rPr lang="en-US" sz="32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2.02</a:t>
            </a:r>
            <a:endParaRPr lang="en-US" sz="3200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1609" y="5451673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9F964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9.9</a:t>
                </a:r>
                <a:endParaRPr lang="en-US" sz="3600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09" y="5451673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120" t="-12637" r="-119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</a:t>
            </a:r>
            <a:r>
              <a:rPr lang="en-US" sz="28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n=40 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for both groups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381000" y="2841905"/>
            <a:ext cx="777240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variance estimate: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9225" y="3429000"/>
                <a:ext cx="8001000" cy="1639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5.7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4</m:t>
                              </m:r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den>
                          </m:f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9.9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4</m:t>
                              </m:r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den>
                          </m:f>
                        </m:e>
                      </m:rad>
                      <m:r>
                        <a:rPr lang="en-US" sz="3200" b="0" i="0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𝟏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𝟖</m:t>
                      </m:r>
                    </m:oMath>
                  </m:oMathPara>
                </a14:m>
                <a:endParaRPr lang="en-US" sz="3200" b="1" i="1" dirty="0" smtClean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25" y="3429000"/>
                <a:ext cx="8001000" cy="16394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87302" y="5594346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9F964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9.9</a:t>
                </a:r>
                <a:endParaRPr lang="en-US" sz="3600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302" y="5594346"/>
                <a:ext cx="5083892" cy="1107996"/>
              </a:xfrm>
              <a:prstGeom prst="rect">
                <a:avLst/>
              </a:prstGeom>
              <a:blipFill>
                <a:blip r:embed="rId4"/>
                <a:stretch>
                  <a:fillRect l="-120" t="-12707" r="-119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n=50 for both groups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785927" y="4234680"/>
            <a:ext cx="6581545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Can we reject the null hypothesis?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				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2045378" y="4564268"/>
            <a:ext cx="1650600" cy="12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1" i="1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Yes!</a:t>
            </a:r>
            <a:endParaRPr lang="en-US" sz="3600" b="1" i="1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3525" y="2743200"/>
                <a:ext cx="8001000" cy="11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200" b="1" i="1" dirty="0">
                              <a:solidFill>
                                <a:srgbClr val="F9F964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200" i="1" baseline="-2500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200" i="1" baseline="-2500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33.5</m:t>
                          </m:r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24.9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1.8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𝟒</m:t>
                      </m:r>
                      <m:r>
                        <a:rPr lang="en-US" sz="3200" b="1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200" b="1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𝟕𝟕</m:t>
                      </m:r>
                    </m:oMath>
                  </m:oMathPara>
                </a14:m>
                <a:endParaRPr lang="en-US" sz="3200" b="1" i="1" dirty="0" smtClean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5" y="2743200"/>
                <a:ext cx="8001000" cy="1161921"/>
              </a:xfrm>
              <a:prstGeom prst="rect">
                <a:avLst/>
              </a:prstGeom>
              <a:blipFill>
                <a:blip r:embed="rId3"/>
                <a:stretch>
                  <a:fillRect b="-3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9F964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9.9</a:t>
                </a:r>
                <a:endParaRPr lang="en-US" sz="3600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blipFill>
                <a:blip r:embed="rId4"/>
                <a:stretch>
                  <a:fillRect l="-120" t="-12707" r="-107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914400" y="962138"/>
            <a:ext cx="7349512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Null and alternative hypotheses remain the same.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Degrees of freedom go </a:t>
            </a:r>
            <a:r>
              <a:rPr lang="en-US" sz="28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up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</a:t>
            </a:r>
            <a:r>
              <a:rPr lang="en-US" sz="28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40 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+ </a:t>
            </a:r>
            <a:r>
              <a:rPr lang="en-US" sz="28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40 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– 2 = </a:t>
            </a:r>
            <a:r>
              <a:rPr lang="en-US" sz="28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78</a:t>
            </a:r>
            <a:endParaRPr lang="en-US" sz="2800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The t value for 95% confidence is 1.99 or -1.99.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9F964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9.9</a:t>
                </a:r>
                <a:endParaRPr lang="en-US" sz="3600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120" t="-12707" r="-107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FF00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FFF00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FFF00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FFF00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9.9</a:t>
                </a:r>
                <a:endParaRPr lang="en-US" sz="3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240" t="-12637" r="-107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505" y="1066800"/>
                <a:ext cx="8361329" cy="4345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𝑃𝑉𝐸</m:t>
                      </m:r>
                      <m:r>
                        <a:rPr lang="en-US" sz="4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 smtClean="0">
                  <a:solidFill>
                    <a:srgbClr val="FFFF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5.7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9.9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i="1" dirty="0" smtClean="0">
                  <a:solidFill>
                    <a:srgbClr val="FFFF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𝟔𝟓</m:t>
                      </m:r>
                      <m:r>
                        <a:rPr lang="en-US" sz="4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4000" b="1" i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05" y="1066800"/>
                <a:ext cx="8361329" cy="434529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95400" y="1066800"/>
                <a:ext cx="6195414" cy="4147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44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sz="44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44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44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44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𝑃𝑉𝐸</m:t>
                      </m:r>
                      <m:rad>
                        <m:radPr>
                          <m:degHide m:val="on"/>
                          <m:ctrlPr>
                            <a:rPr lang="en-US" sz="44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4400" b="0" i="1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44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4400" dirty="0" smtClean="0">
                  <a:solidFill>
                    <a:srgbClr val="F9F964"/>
                  </a:solidFill>
                </a:endParaRPr>
              </a:p>
              <a:p>
                <a:r>
                  <a:rPr lang="en-US" sz="4400" dirty="0" smtClean="0">
                    <a:solidFill>
                      <a:srgbClr val="F9F964"/>
                    </a:solidFill>
                    <a:ea typeface="Cambria Math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4400" i="1" smtClean="0">
                        <a:solidFill>
                          <a:srgbClr val="F9F964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44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  <a:ea typeface="Cambria Math"/>
                      </a:rPr>
                      <m:t>65.25</m:t>
                    </m:r>
                    <m:rad>
                      <m:radPr>
                        <m:degHide m:val="on"/>
                        <m:ctrlPr>
                          <a:rPr lang="en-US" sz="44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44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solidFill>
                                  <a:srgbClr val="F9F964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44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4</m:t>
                            </m:r>
                            <m:r>
                              <a:rPr lang="en-US" sz="4400" b="0" i="1" smtClean="0">
                                <a:solidFill>
                                  <a:srgbClr val="F9F964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den>
                        </m:f>
                        <m:r>
                          <a:rPr lang="en-US" sz="4400" i="1">
                            <a:solidFill>
                              <a:srgbClr val="F9F964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44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solidFill>
                                  <a:srgbClr val="F9F964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44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4</m:t>
                            </m:r>
                            <m:r>
                              <a:rPr lang="en-US" sz="4400" b="0" i="1" smtClean="0">
                                <a:solidFill>
                                  <a:srgbClr val="F9F964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den>
                        </m:f>
                      </m:e>
                    </m:rad>
                  </m:oMath>
                </a14:m>
                <a:endParaRPr lang="en-US" sz="4400" dirty="0" smtClean="0">
                  <a:solidFill>
                    <a:srgbClr val="F9F964"/>
                  </a:solidFill>
                </a:endParaRPr>
              </a:p>
              <a:p>
                <a:r>
                  <a:rPr lang="en-US" sz="4400" dirty="0">
                    <a:solidFill>
                      <a:srgbClr val="F9F964"/>
                    </a:solidFill>
                  </a:rPr>
                  <a:t>	</a:t>
                </a:r>
                <a:r>
                  <a:rPr lang="en-US" sz="4400" dirty="0" smtClean="0">
                    <a:solidFill>
                      <a:srgbClr val="F9F964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F9F964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4400" b="1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  <a:ea typeface="Cambria Math"/>
                      </a:rPr>
                      <m:t>𝟏</m:t>
                    </m:r>
                    <m:r>
                      <a:rPr lang="en-US" sz="4400" b="1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sz="4400" b="1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  <a:ea typeface="Cambria Math"/>
                      </a:rPr>
                      <m:t>𝟔𝟑</m:t>
                    </m:r>
                  </m:oMath>
                </a14:m>
                <a:endParaRPr lang="en-US" sz="4400" b="1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066800"/>
                <a:ext cx="6195414" cy="4147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9F964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9.9</a:t>
                </a:r>
                <a:endParaRPr lang="en-US" sz="3600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blipFill>
                <a:blip r:embed="rId4"/>
                <a:stretch>
                  <a:fillRect l="-240" t="-12637" r="-107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1" name="Shape 101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2" name="Shape 102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Gill Sans MT"/>
              <a:buNone/>
            </a:pPr>
            <a:endParaRPr sz="4400" b="0" i="0" u="none" strike="noStrike" cap="none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aphicFrame>
        <p:nvGraphicFramePr>
          <p:cNvPr id="104" name="Shape 104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{7214A801-4AF4-4E4B-AA36-B20F28C4ABE5}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/>
                        <a:t>Variablesc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5" name="Shape 105"/>
          <p:cNvSpPr/>
          <p:nvPr/>
        </p:nvSpPr>
        <p:spPr>
          <a:xfrm>
            <a:off x="457200" y="3048000"/>
            <a:ext cx="8229600" cy="6095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cxnSp>
        <p:nvCxnSpPr>
          <p:cNvPr id="106" name="Shape 106"/>
          <p:cNvCxnSpPr/>
          <p:nvPr/>
        </p:nvCxnSpPr>
        <p:spPr>
          <a:xfrm rot="10800000">
            <a:off x="4343400" y="3733800"/>
            <a:ext cx="1600199" cy="19049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07" name="Shape 107"/>
          <p:cNvSpPr txBox="1"/>
          <p:nvPr/>
        </p:nvSpPr>
        <p:spPr>
          <a:xfrm>
            <a:off x="5791200" y="5791200"/>
            <a:ext cx="297017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You are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650541" y="3439207"/>
            <a:ext cx="8273162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this case, the null hypothesis is STILL rejected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32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variances: t = 4.77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Equal variances: t = 5.27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0542" y="1143000"/>
                <a:ext cx="8001000" cy="1295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b="1" i="1" dirty="0">
                              <a:solidFill>
                                <a:srgbClr val="FFFF66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6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6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33.5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24.9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1.63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𝟓</m:t>
                      </m:r>
                      <m:r>
                        <a:rPr lang="en-US" sz="3600" b="1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600" b="1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𝟐𝟕</m:t>
                      </m:r>
                    </m:oMath>
                  </m:oMathPara>
                </a14:m>
                <a:endParaRPr lang="en-US" sz="3600" b="1" i="1" dirty="0" smtClean="0">
                  <a:solidFill>
                    <a:srgbClr val="FFFF66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42" y="1143000"/>
                <a:ext cx="8001000" cy="1295739"/>
              </a:xfrm>
              <a:prstGeom prst="rect">
                <a:avLst/>
              </a:prstGeom>
              <a:blipFill rotWithShape="0"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/>
        </p:nvSpPr>
        <p:spPr>
          <a:xfrm>
            <a:off x="228597" y="228600"/>
            <a:ext cx="8967283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You can also test </a:t>
            </a:r>
            <a:r>
              <a:rPr lang="en-US" sz="36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difference of proportions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Three equations are needed:</a:t>
            </a:r>
          </a:p>
        </p:txBody>
      </p:sp>
      <p:sp>
        <p:nvSpPr>
          <p:cNvPr id="284" name="Shape 284"/>
          <p:cNvSpPr/>
          <p:nvPr/>
        </p:nvSpPr>
        <p:spPr>
          <a:xfrm>
            <a:off x="990600" y="1428929"/>
            <a:ext cx="5943599" cy="10609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691" t="-4021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5" name="Shape 285"/>
          <p:cNvSpPr/>
          <p:nvPr/>
        </p:nvSpPr>
        <p:spPr>
          <a:xfrm>
            <a:off x="990600" y="2590800"/>
            <a:ext cx="6858671" cy="13449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199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6" name="Shape 286"/>
          <p:cNvSpPr/>
          <p:nvPr/>
        </p:nvSpPr>
        <p:spPr>
          <a:xfrm>
            <a:off x="990600" y="3985453"/>
            <a:ext cx="3875932" cy="10437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5668" t="-1169" b="-1752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609600" y="5105400"/>
            <a:ext cx="82296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a recent survey, 63% of Georgia students (n=64) said they drank coffee everyday. 71% of GA Tech students said the same (n=76). Are these numbers different?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1112045" y="1658681"/>
            <a:ext cx="3875932" cy="10437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668" t="-1169" b="-1752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259557" y="119063"/>
            <a:ext cx="82296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a recent survey, 63% of Georgia students (n=64) said they drank coffee everyday. 71% of GA Tech students said the same (n=76). Are these numbers different?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240417" y="2857051"/>
                <a:ext cx="6752169" cy="2936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64∗0.63</m:t>
                              </m:r>
                            </m:e>
                          </m:d>
                          <m:r>
                            <a:rPr lang="en-US" sz="40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+(76∗0.71)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(64+76)</m:t>
                          </m:r>
                        </m:den>
                      </m:f>
                    </m:oMath>
                  </m:oMathPara>
                </a14:m>
                <a:endParaRPr lang="en-US" sz="4000" dirty="0" smtClean="0">
                  <a:solidFill>
                    <a:srgbClr val="F9F964"/>
                  </a:solidFill>
                </a:endParaRPr>
              </a:p>
              <a:p>
                <a:endParaRPr lang="en-US" sz="4000" dirty="0" smtClean="0">
                  <a:solidFill>
                    <a:srgbClr val="F9F964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4000" i="1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94.28</m:t>
                        </m:r>
                      </m:num>
                      <m:den>
                        <m:r>
                          <a:rPr lang="en-US" sz="40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140</m:t>
                        </m:r>
                      </m:den>
                    </m:f>
                    <m:r>
                      <a:rPr lang="en-US" sz="40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=0.67</m:t>
                    </m:r>
                  </m:oMath>
                </a14:m>
                <a:r>
                  <a:rPr lang="en-US" sz="4000" dirty="0" smtClean="0">
                    <a:solidFill>
                      <a:srgbClr val="F9F964"/>
                    </a:solidFill>
                  </a:rPr>
                  <a:t> </a:t>
                </a:r>
                <a:endParaRPr lang="en-US" sz="4000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17" y="2857051"/>
                <a:ext cx="6752169" cy="29367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5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/>
        </p:nvSpPr>
        <p:spPr>
          <a:xfrm>
            <a:off x="259557" y="119063"/>
            <a:ext cx="82296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a recent survey, 63% of Georgia students (n=64) said they drank coffee everyday. 71% of GA Tech students said the same (n=76). Are these numbers different?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50044" y="2857051"/>
                <a:ext cx="8072437" cy="22270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0.67∗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1−0.67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(64+76)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(64∗76)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 smtClean="0">
                  <a:solidFill>
                    <a:srgbClr val="F9F964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3600" i="1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0.67∗</m:t>
                          </m:r>
                          <m:r>
                            <a:rPr lang="en-US" sz="36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0.33</m:t>
                          </m:r>
                          <m: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6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0.029</m:t>
                          </m:r>
                        </m:e>
                      </m:rad>
                      <m:r>
                        <a:rPr lang="en-US" sz="36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=0.08</m:t>
                      </m:r>
                    </m:oMath>
                  </m:oMathPara>
                </a14:m>
                <a:endParaRPr lang="en-US" sz="4000" dirty="0" smtClean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4" y="2857051"/>
                <a:ext cx="8072437" cy="22270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285"/>
          <p:cNvSpPr/>
          <p:nvPr/>
        </p:nvSpPr>
        <p:spPr>
          <a:xfrm>
            <a:off x="654844" y="1504058"/>
            <a:ext cx="6858671" cy="13449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199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741990" y="5819005"/>
                <a:ext cx="22440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4000" i="1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=0.67</m:t>
                    </m:r>
                  </m:oMath>
                </a14:m>
                <a:r>
                  <a:rPr lang="en-US" sz="4000" dirty="0">
                    <a:solidFill>
                      <a:srgbClr val="F9F96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990" y="5819005"/>
                <a:ext cx="2244012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62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/>
        </p:nvSpPr>
        <p:spPr>
          <a:xfrm>
            <a:off x="259557" y="119063"/>
            <a:ext cx="82296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In a recent survey, 63% of Georgia students (n=64) said they drank coffee everyday. 71% of GA Tech students said the same (n=76). Are these numbers different?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00113" y="3152530"/>
                <a:ext cx="8072437" cy="1014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0.63 −0.71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0.08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4000" dirty="0" smtClean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13" y="3152530"/>
                <a:ext cx="8072437" cy="101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84"/>
          <p:cNvSpPr/>
          <p:nvPr/>
        </p:nvSpPr>
        <p:spPr>
          <a:xfrm>
            <a:off x="798391" y="1650057"/>
            <a:ext cx="5943599" cy="10609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691" t="-4021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763796" y="5815320"/>
                <a:ext cx="2725361" cy="6270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3200" i="1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=0.08</m:t>
                      </m:r>
                    </m:oMath>
                  </m:oMathPara>
                </a14:m>
                <a:endParaRPr lang="en-US" sz="3600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796" y="5815320"/>
                <a:ext cx="2725361" cy="6270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191796" y="4621751"/>
            <a:ext cx="61734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US" sz="24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A Z score of -1 does not exceed the critical value of -1.96. We </a:t>
            </a:r>
            <a:r>
              <a:rPr lang="en-US" sz="2400" b="1" i="1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cannot </a:t>
            </a:r>
            <a:r>
              <a:rPr lang="en-US" sz="24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reject the null hypothesis.</a:t>
            </a:r>
            <a:endParaRPr lang="en-US" sz="2400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63791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316172" y="195213"/>
            <a:ext cx="8455924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You try it: </a:t>
            </a:r>
          </a:p>
        </p:txBody>
      </p:sp>
      <p:sp>
        <p:nvSpPr>
          <p:cNvPr id="276" name="Shape 276"/>
          <p:cNvSpPr/>
          <p:nvPr/>
        </p:nvSpPr>
        <p:spPr>
          <a:xfrm>
            <a:off x="316172" y="1011512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F9F964"/>
                </a:solidFill>
                <a:latin typeface="Gill Sans MT" panose="020B0502020104020203" pitchFamily="34" charset="0"/>
              </a:rPr>
              <a:t>You’re a research analyst for </a:t>
            </a:r>
            <a:r>
              <a:rPr lang="en-US" sz="2400" dirty="0" smtClean="0">
                <a:solidFill>
                  <a:srgbClr val="F9F964"/>
                </a:solidFill>
                <a:latin typeface="Gill Sans MT" panose="020B0502020104020203" pitchFamily="34" charset="0"/>
              </a:rPr>
              <a:t>a research group studying fuel consumption. </a:t>
            </a:r>
            <a:r>
              <a:rPr lang="en-US" sz="2400" dirty="0">
                <a:solidFill>
                  <a:srgbClr val="F9F964"/>
                </a:solidFill>
                <a:latin typeface="Gill Sans MT" panose="020B0502020104020203" pitchFamily="34" charset="0"/>
              </a:rPr>
              <a:t>Assuming </a:t>
            </a:r>
            <a:r>
              <a:rPr lang="en-US" sz="2400" b="1" i="1" dirty="0">
                <a:solidFill>
                  <a:srgbClr val="F9F964"/>
                </a:solidFill>
                <a:latin typeface="Gill Sans MT" panose="020B0502020104020203" pitchFamily="34" charset="0"/>
              </a:rPr>
              <a:t>unequal</a:t>
            </a:r>
            <a:r>
              <a:rPr lang="en-US" sz="2400" dirty="0">
                <a:solidFill>
                  <a:srgbClr val="F9F964"/>
                </a:solidFill>
                <a:latin typeface="Gill Sans MT" panose="020B0502020104020203" pitchFamily="34" charset="0"/>
              </a:rPr>
              <a:t> variances, is there a difference in the average </a:t>
            </a:r>
            <a:r>
              <a:rPr lang="en-US" sz="2400" dirty="0" smtClean="0">
                <a:solidFill>
                  <a:srgbClr val="F9F964"/>
                </a:solidFill>
                <a:latin typeface="Gill Sans MT" panose="020B0502020104020203" pitchFamily="34" charset="0"/>
              </a:rPr>
              <a:t>miles per </a:t>
            </a:r>
            <a:r>
              <a:rPr lang="en-US" sz="2400" dirty="0">
                <a:solidFill>
                  <a:srgbClr val="F9F964"/>
                </a:solidFill>
                <a:latin typeface="Gill Sans MT" panose="020B0502020104020203" pitchFamily="34" charset="0"/>
              </a:rPr>
              <a:t>gallon (mpg) of two car models (a = .05)? </a:t>
            </a:r>
            <a:r>
              <a:rPr lang="en-US" sz="2400" dirty="0" smtClean="0">
                <a:solidFill>
                  <a:srgbClr val="F9F964"/>
                </a:solidFill>
                <a:latin typeface="Gill Sans MT" panose="020B0502020104020203" pitchFamily="34" charset="0"/>
              </a:rPr>
              <a:t>You </a:t>
            </a:r>
            <a:r>
              <a:rPr lang="en-US" sz="2400" dirty="0">
                <a:solidFill>
                  <a:srgbClr val="F9F964"/>
                </a:solidFill>
                <a:latin typeface="Gill Sans MT" panose="020B0502020104020203" pitchFamily="34" charset="0"/>
              </a:rPr>
              <a:t>collect the following</a:t>
            </a:r>
            <a:r>
              <a:rPr lang="en-US" sz="2400" dirty="0" smtClean="0">
                <a:solidFill>
                  <a:srgbClr val="F9F964"/>
                </a:solidFill>
                <a:latin typeface="Gill Sans MT" panose="020B0502020104020203" pitchFamily="34" charset="0"/>
              </a:rPr>
              <a:t>:</a:t>
            </a:r>
          </a:p>
          <a:p>
            <a:pPr lvl="0"/>
            <a:endParaRPr lang="en-US" sz="2400" dirty="0">
              <a:solidFill>
                <a:srgbClr val="F9F964"/>
              </a:solidFill>
              <a:latin typeface="Gill Sans MT" panose="020B0502020104020203" pitchFamily="34" charset="0"/>
            </a:endParaRPr>
          </a:p>
          <a:p>
            <a:pPr lvl="0"/>
            <a:endParaRPr lang="en-US" sz="2400" dirty="0">
              <a:solidFill>
                <a:srgbClr val="F9F964"/>
              </a:solidFill>
              <a:latin typeface="Gill Sans MT" panose="020B0502020104020203" pitchFamily="34" charset="0"/>
            </a:endParaRP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097" y="4200525"/>
            <a:ext cx="3349366" cy="24598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933150"/>
              </p:ext>
            </p:extLst>
          </p:nvPr>
        </p:nvGraphicFramePr>
        <p:xfrm>
          <a:off x="2480309" y="2597252"/>
          <a:ext cx="4963477" cy="1682496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2624667">
                  <a:extLst>
                    <a:ext uri="{9D8B030D-6E8A-4147-A177-3AD203B41FA5}">
                      <a16:colId xmlns:a16="http://schemas.microsoft.com/office/drawing/2014/main" val="3421013909"/>
                    </a:ext>
                  </a:extLst>
                </a:gridCol>
                <a:gridCol w="1169405">
                  <a:extLst>
                    <a:ext uri="{9D8B030D-6E8A-4147-A177-3AD203B41FA5}">
                      <a16:colId xmlns:a16="http://schemas.microsoft.com/office/drawing/2014/main" val="4020782024"/>
                    </a:ext>
                  </a:extLst>
                </a:gridCol>
                <a:gridCol w="1169405">
                  <a:extLst>
                    <a:ext uri="{9D8B030D-6E8A-4147-A177-3AD203B41FA5}">
                      <a16:colId xmlns:a16="http://schemas.microsoft.com/office/drawing/2014/main" val="2406145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          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dirty="0">
                          <a:effectLst/>
                        </a:rPr>
                        <a:t>Sedan</a:t>
                      </a:r>
                      <a:endParaRPr lang="en-US" sz="24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dirty="0">
                          <a:effectLst/>
                        </a:rPr>
                        <a:t>   Van </a:t>
                      </a:r>
                      <a:endParaRPr lang="en-US" sz="24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2386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Number of cars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711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Mean mpg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22.00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20.27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2135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Std Dev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4.77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4.64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959230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40041" y="4307080"/>
            <a:ext cx="52892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smtClean="0">
                <a:solidFill>
                  <a:srgbClr val="F9F964"/>
                </a:solidFill>
                <a:latin typeface="Gill Sans MT" panose="020B0502020104020203" pitchFamily="34" charset="0"/>
              </a:rPr>
              <a:t>Send Jerry the following (jshannon@uga.edu)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9F964"/>
                </a:solidFill>
                <a:latin typeface="Gill Sans MT" panose="020B0502020104020203" pitchFamily="34" charset="0"/>
              </a:rPr>
              <a:t>Your null and alternative hypotheses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9F964"/>
                </a:solidFill>
                <a:latin typeface="Gill Sans MT" panose="020B0502020104020203" pitchFamily="34" charset="0"/>
              </a:rPr>
              <a:t>The degrees of freedom and critical value for this test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9F964"/>
                </a:solidFill>
                <a:latin typeface="Gill Sans MT" panose="020B0502020104020203" pitchFamily="34" charset="0"/>
              </a:rPr>
              <a:t>Your test statistic and result (reject/accept null hypothesis)</a:t>
            </a:r>
            <a:endParaRPr lang="en-US" sz="2000" dirty="0">
              <a:solidFill>
                <a:srgbClr val="F9F964"/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062778"/>
              </p:ext>
            </p:extLst>
          </p:nvPr>
        </p:nvGraphicFramePr>
        <p:xfrm>
          <a:off x="289695" y="307963"/>
          <a:ext cx="4963477" cy="1682496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2624667">
                  <a:extLst>
                    <a:ext uri="{9D8B030D-6E8A-4147-A177-3AD203B41FA5}">
                      <a16:colId xmlns:a16="http://schemas.microsoft.com/office/drawing/2014/main" val="3421013909"/>
                    </a:ext>
                  </a:extLst>
                </a:gridCol>
                <a:gridCol w="1169405">
                  <a:extLst>
                    <a:ext uri="{9D8B030D-6E8A-4147-A177-3AD203B41FA5}">
                      <a16:colId xmlns:a16="http://schemas.microsoft.com/office/drawing/2014/main" val="4020782024"/>
                    </a:ext>
                  </a:extLst>
                </a:gridCol>
                <a:gridCol w="1169405">
                  <a:extLst>
                    <a:ext uri="{9D8B030D-6E8A-4147-A177-3AD203B41FA5}">
                      <a16:colId xmlns:a16="http://schemas.microsoft.com/office/drawing/2014/main" val="2406145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          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dirty="0">
                          <a:effectLst/>
                        </a:rPr>
                        <a:t>Sedan</a:t>
                      </a:r>
                      <a:endParaRPr lang="en-US" sz="24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dirty="0">
                          <a:effectLst/>
                        </a:rPr>
                        <a:t>   Van </a:t>
                      </a:r>
                      <a:endParaRPr lang="en-US" sz="24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2386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Number of cars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711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Mean mpg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22.00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20.27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2135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Std</a:t>
                      </a:r>
                      <a:r>
                        <a:rPr lang="en-US" sz="2400" dirty="0">
                          <a:effectLst/>
                        </a:rPr>
                        <a:t> Dev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4.77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4.64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95923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23909" y="2619855"/>
                <a:ext cx="8735893" cy="1587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4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.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7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7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15</m:t>
                              </m:r>
                            </m:den>
                          </m:f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4.64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11</m:t>
                              </m:r>
                            </m:den>
                          </m:f>
                        </m:e>
                      </m:rad>
                      <m:r>
                        <a:rPr lang="en-US" sz="3200" b="0" i="0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𝟏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𝟖𝟔</m:t>
                      </m:r>
                    </m:oMath>
                  </m:oMathPara>
                </a14:m>
                <a:endParaRPr lang="en-US" sz="3200" b="1" i="1" dirty="0" smtClean="0">
                  <a:solidFill>
                    <a:srgbClr val="F9F964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09" y="2619855"/>
                <a:ext cx="8735893" cy="1587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91355" y="4688767"/>
                <a:ext cx="8001000" cy="1295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b="1" i="1" dirty="0">
                              <a:solidFill>
                                <a:srgbClr val="FFFF66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6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6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22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.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00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.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27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1.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86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0.93</m:t>
                      </m:r>
                    </m:oMath>
                  </m:oMathPara>
                </a14:m>
                <a:endParaRPr lang="en-US" sz="3600" b="1" i="1" dirty="0" smtClean="0">
                  <a:solidFill>
                    <a:srgbClr val="FFFF66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55" y="4688767"/>
                <a:ext cx="8001000" cy="1295739"/>
              </a:xfrm>
              <a:prstGeom prst="rect">
                <a:avLst/>
              </a:prstGeom>
              <a:blipFill>
                <a:blip r:embed="rId4"/>
                <a:stretch>
                  <a:fillRect b="-3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6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57200" y="299025"/>
            <a:ext cx="75108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u="sng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Two sample tests</a:t>
            </a:r>
          </a:p>
        </p:txBody>
      </p:sp>
      <p:sp>
        <p:nvSpPr>
          <p:cNvPr id="114" name="Shape 114"/>
          <p:cNvSpPr/>
          <p:nvPr/>
        </p:nvSpPr>
        <p:spPr>
          <a:xfrm>
            <a:off x="605849" y="2237625"/>
            <a:ext cx="80010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taking aspirin reduce the risk of heart attack?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 women </a:t>
            </a: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spend more time caring for children than men?</a:t>
            </a:r>
            <a:endParaRPr lang="en-US"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a bank prefer to lend to whites over blacks?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457200" y="945225"/>
            <a:ext cx="7587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Comparing means of two samples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 descr="http://my.execpc.com/~helberg/pitfalls/power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3400" y="3276600"/>
            <a:ext cx="4579712" cy="343478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152400" y="191631"/>
            <a:ext cx="8770711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More complicated than a one sample test</a:t>
            </a:r>
          </a:p>
        </p:txBody>
      </p:sp>
      <p:sp>
        <p:nvSpPr>
          <p:cNvPr id="123" name="Shape 123"/>
          <p:cNvSpPr/>
          <p:nvPr/>
        </p:nvSpPr>
        <p:spPr>
          <a:xfrm>
            <a:off x="537256" y="881320"/>
            <a:ext cx="80010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More uncertainty with two samples: both mean and variance.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Key question: are the means of these groups significantly different given the variance in both groups?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457200" y="299025"/>
            <a:ext cx="67869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 example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914400" y="945345"/>
            <a:ext cx="7937770" cy="1754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there a difference in </a:t>
            </a: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commute times in </a:t>
            </a:r>
            <a:r>
              <a:rPr lang="en-US" sz="36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Charlotte</a:t>
            </a: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versus Atlanta?</a:t>
            </a:r>
            <a:endParaRPr lang="en-US" sz="36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533399" y="3048000"/>
            <a:ext cx="8077199" cy="156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have two 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population means:</a:t>
            </a:r>
            <a:endParaRPr lang="en-US" sz="32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One for 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Charlotte (</a:t>
            </a:r>
            <a:r>
              <a:rPr lang="en-US" sz="3200" b="1" dirty="0" smtClean="0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aseline="-250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One for 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Atlanta 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(</a:t>
            </a:r>
            <a:r>
              <a:rPr lang="en-US" sz="3200" b="1" dirty="0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228600" y="228600"/>
            <a:ext cx="7696199" cy="1754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Is there a difference in the commute times in Charlotte versus Atlanta?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457200" y="2362200"/>
            <a:ext cx="748198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We </a:t>
            </a:r>
            <a:r>
              <a:rPr lang="en-US" sz="32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asked 40 people in each city</a:t>
            </a:r>
            <a:endParaRPr lang="en-US" sz="3200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762000" y="4965510"/>
            <a:ext cx="788125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Difference in means is </a:t>
            </a:r>
            <a:r>
              <a:rPr lang="en-US" sz="32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8.6. </a:t>
            </a:r>
            <a:endParaRPr lang="en-US" sz="3200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		Is that </a:t>
            </a:r>
            <a:r>
              <a:rPr lang="en-US" sz="32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significantly</a:t>
            </a:r>
            <a:r>
              <a:rPr lang="en-US" sz="32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90928" y="3071639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9F964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9.9</a:t>
                </a:r>
                <a:endParaRPr lang="en-US" sz="3600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928" y="3071639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240" t="-12637" r="-1079" b="-23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 test for difference of means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844379" y="963800"/>
            <a:ext cx="5972100" cy="224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Requires three things:</a:t>
            </a:r>
          </a:p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Means</a:t>
            </a:r>
          </a:p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deviation</a:t>
            </a:r>
          </a:p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size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000375"/>
            <a:ext cx="3089275" cy="19049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cxnSp>
        <p:nvCxnSpPr>
          <p:cNvPr id="151" name="Shape 151"/>
          <p:cNvCxnSpPr/>
          <p:nvPr/>
        </p:nvCxnSpPr>
        <p:spPr>
          <a:xfrm rot="10800000">
            <a:off x="4190999" y="3465492"/>
            <a:ext cx="762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52" name="Shape 152"/>
          <p:cNvSpPr txBox="1"/>
          <p:nvPr/>
        </p:nvSpPr>
        <p:spPr>
          <a:xfrm>
            <a:off x="4876800" y="3210580"/>
            <a:ext cx="365247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The difference in means</a:t>
            </a:r>
          </a:p>
        </p:txBody>
      </p:sp>
      <p:cxnSp>
        <p:nvCxnSpPr>
          <p:cNvPr id="153" name="Shape 153"/>
          <p:cNvCxnSpPr/>
          <p:nvPr/>
        </p:nvCxnSpPr>
        <p:spPr>
          <a:xfrm rot="10800000">
            <a:off x="4190999" y="4456092"/>
            <a:ext cx="762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54" name="Shape 154"/>
          <p:cNvSpPr txBox="1"/>
          <p:nvPr/>
        </p:nvSpPr>
        <p:spPr>
          <a:xfrm>
            <a:off x="4953000" y="4151300"/>
            <a:ext cx="38898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of the</a:t>
            </a:r>
            <a:b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difference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342900" y="5318076"/>
            <a:ext cx="84582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equation answers this question: is the difference between these means greater than the difference we’d expect from two samples of the same population?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/>
        </p:nvSpPr>
        <p:spPr>
          <a:xfrm>
            <a:off x="742545" y="797668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But wait, what’s the standard error of the difference?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1119059" y="2389911"/>
            <a:ext cx="62622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That’s where the fun begins…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620" y="3106556"/>
            <a:ext cx="4938983" cy="310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If your variances are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1524000" y="1905000"/>
            <a:ext cx="4799647" cy="19110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381000" y="4252900"/>
            <a:ext cx="8517900" cy="138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do you know if your variances are unequal?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You can use an F test (var.test in R)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For this example, just use your best guess.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685800" y="1139417"/>
            <a:ext cx="766049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Create a </a:t>
            </a:r>
            <a:r>
              <a:rPr lang="en-US" sz="32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separate variance estimate (SVE)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895</Words>
  <Application>Microsoft Office PowerPoint</Application>
  <PresentationFormat>On-screen Show (4:3)</PresentationFormat>
  <Paragraphs>211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Noto Sans Symbols</vt:lpstr>
      <vt:lpstr>Cambria Math</vt:lpstr>
      <vt:lpstr>Times New Roman</vt:lpstr>
      <vt:lpstr>Gill Sans MT</vt:lpstr>
      <vt:lpstr>Calibri</vt:lpstr>
      <vt:lpstr>Arial</vt:lpstr>
      <vt:lpstr>Office Theme</vt:lpstr>
      <vt:lpstr>Two sample tests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sample tests</dc:title>
  <dc:creator>Gerald Shannon</dc:creator>
  <cp:lastModifiedBy>Jerry Shannon</cp:lastModifiedBy>
  <cp:revision>16</cp:revision>
  <dcterms:modified xsi:type="dcterms:W3CDTF">2018-10-22T16:18:44Z</dcterms:modified>
</cp:coreProperties>
</file>